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embeddedFontLst>
    <p:embeddedFont>
      <p:font typeface="Raleway"/>
      <p:regular r:id="rId56"/>
      <p:bold r:id="rId57"/>
      <p:italic r:id="rId58"/>
      <p:boldItalic r:id="rId59"/>
    </p:embeddedFont>
    <p:embeddedFont>
      <p:font typeface="Lato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Lato-italic.fntdata"/><Relationship Id="rId61" Type="http://schemas.openxmlformats.org/officeDocument/2006/relationships/font" Target="fonts/Lato-bold.fntdata"/><Relationship Id="rId20" Type="http://schemas.openxmlformats.org/officeDocument/2006/relationships/slide" Target="slides/slide15.xml"/><Relationship Id="rId63" Type="http://schemas.openxmlformats.org/officeDocument/2006/relationships/font" Target="fonts/Lat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Lato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Raleway-bold.fntdata"/><Relationship Id="rId12" Type="http://schemas.openxmlformats.org/officeDocument/2006/relationships/slide" Target="slides/slide7.xml"/><Relationship Id="rId56" Type="http://schemas.openxmlformats.org/officeDocument/2006/relationships/font" Target="fonts/Raleway-regular.fntdata"/><Relationship Id="rId15" Type="http://schemas.openxmlformats.org/officeDocument/2006/relationships/slide" Target="slides/slide10.xml"/><Relationship Id="rId59" Type="http://schemas.openxmlformats.org/officeDocument/2006/relationships/font" Target="fonts/Raleway-boldItalic.fntdata"/><Relationship Id="rId14" Type="http://schemas.openxmlformats.org/officeDocument/2006/relationships/slide" Target="slides/slide9.xml"/><Relationship Id="rId58" Type="http://schemas.openxmlformats.org/officeDocument/2006/relationships/font" Target="fonts/Raleway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f726f8f837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f726f8f83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f726f8f837_0_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f726f8f83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f726f8f83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f726f8f83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f726f8f837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f726f8f83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727685399_0_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f72768539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f35d730c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f35d730c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35d730c2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f35d730c2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f35d730c2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f35d730c2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f920acf22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f920acf22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f920acf22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f920acf22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f35d730c2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f35d730c2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f35d730c2b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f35d730c2b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f35d730c2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f35d730c2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cb9a0b074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cb9a0b074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f35d730c2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f35d730c2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f35d730c2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f35d730c2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f35d730c2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f35d730c2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cb9a0b0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cb9a0b0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35d730c2b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35d730c2b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cb9a0b074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cb9a0b074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f35d730c2b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f35d730c2b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f35d730c2b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f35d730c2b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f35d730c2b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f35d730c2b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f35d730c2b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f35d730c2b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f35d730c2b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f35d730c2b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f35d730c2b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f35d730c2b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f35d730c2b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f35d730c2b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f35d730c2b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f35d730c2b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f35d730c2b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f35d730c2b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f35d730c2b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f35d730c2b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f35d730c2b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f35d730c2b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f35d730c2b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f35d730c2b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f920acf22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f920acf2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f920acf22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f920acf22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f920acf22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f920acf22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f920acf22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f920acf22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f920acf22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f920acf22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f920acf22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f920acf22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f920acf225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f920acf22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e965474a9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e965474a9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cb9a0b074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cb9a0b074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b9a0b074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b9a0b074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9.png"/><Relationship Id="rId4" Type="http://schemas.openxmlformats.org/officeDocument/2006/relationships/image" Target="../media/image39.png"/><Relationship Id="rId5" Type="http://schemas.openxmlformats.org/officeDocument/2006/relationships/image" Target="../media/image3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6.png"/><Relationship Id="rId4" Type="http://schemas.openxmlformats.org/officeDocument/2006/relationships/image" Target="../media/image32.png"/><Relationship Id="rId5" Type="http://schemas.openxmlformats.org/officeDocument/2006/relationships/image" Target="../media/image3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8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PRESENTAZIONE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BookWorm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/>
              <a:t>Contributors: Nisivoccia Giuseppe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idx="1" type="subTitle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chemeClr val="dk1"/>
                </a:solidFill>
              </a:rPr>
              <a:t>Questo è Giovanni.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800"/>
              <a:t>Giovanni, utente veterano di BookWorm , decide di creare una nuova community relativa al libro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800"/>
              <a:t> “Tre Uomini e una vita” , non trovando alcuna community relativa ad esso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2" name="Google Shape;132;p22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Storia a scopo puramente illustrativo</a:t>
            </a:r>
            <a:endParaRPr i="1"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2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4600" y="3404300"/>
            <a:ext cx="1273225" cy="170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620272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3097" y="285625"/>
            <a:ext cx="4867275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225" y="152400"/>
            <a:ext cx="544353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idx="1" type="subTitle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chemeClr val="dk1"/>
                </a:solidFill>
              </a:rPr>
              <a:t>Questo è Aldo.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800"/>
              <a:t>Aldo, iscritto alla community “Subaru Baracca”, va sulla pagina della community dove creerà un post non appropriato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800"/>
              <a:t>Giacomo,</a:t>
            </a:r>
            <a:r>
              <a:rPr lang="it" sz="1800"/>
              <a:t> iscritto alla community “Subaru Baracca”, mentre naviga sulla sua homepage nota il post di Aldo e ritenendo il contenuto non appropriato decide di segnalarlo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1" name="Google Shape;151;p25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Storia a scopo puramente illustrativo</a:t>
            </a:r>
            <a:endParaRPr i="1"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1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4775" y="152400"/>
            <a:ext cx="5246825" cy="477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000" y="122800"/>
            <a:ext cx="5760776" cy="477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8300" y="100575"/>
            <a:ext cx="610754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76600"/>
            <a:ext cx="8839201" cy="293971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8"/>
          <p:cNvSpPr txBox="1"/>
          <p:nvPr/>
        </p:nvSpPr>
        <p:spPr>
          <a:xfrm>
            <a:off x="0" y="0"/>
            <a:ext cx="9144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48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Sequence Diagram</a:t>
            </a:r>
            <a:endParaRPr b="1" sz="4800"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it" sz="48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CaricaPost</a:t>
            </a:r>
            <a:endParaRPr b="1" sz="4800"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/>
        </p:nvSpPr>
        <p:spPr>
          <a:xfrm>
            <a:off x="0" y="0"/>
            <a:ext cx="9144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48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Activity</a:t>
            </a:r>
            <a:r>
              <a:rPr b="1" lang="it" sz="48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 Diagram</a:t>
            </a:r>
            <a:endParaRPr b="1" sz="4800"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4800"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229" y="898975"/>
            <a:ext cx="4258575" cy="409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1203" y="1943100"/>
            <a:ext cx="4410398" cy="300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/>
        </p:nvSpPr>
        <p:spPr>
          <a:xfrm>
            <a:off x="0" y="0"/>
            <a:ext cx="9144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48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Class Interface Post</a:t>
            </a:r>
            <a:endParaRPr b="1" sz="4800"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4800"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950" y="1018025"/>
            <a:ext cx="6038850" cy="22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/>
        </p:nvSpPr>
        <p:spPr>
          <a:xfrm>
            <a:off x="0" y="0"/>
            <a:ext cx="9144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48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Class Interface Post</a:t>
            </a:r>
            <a:endParaRPr b="1" sz="4800"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4800"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8" name="Google Shape;1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328" y="714550"/>
            <a:ext cx="4253722" cy="44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595000" y="527025"/>
            <a:ext cx="62610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3600">
                <a:solidFill>
                  <a:schemeClr val="accent3"/>
                </a:solidFill>
              </a:rPr>
              <a:t>Come nasce BookWorm?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95000" y="1295025"/>
            <a:ext cx="77751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it" sz="1900">
                <a:latin typeface="Arial"/>
                <a:ea typeface="Arial"/>
                <a:cs typeface="Arial"/>
                <a:sym typeface="Arial"/>
              </a:rPr>
              <a:t>Il software BookWorm sviluppato è affine a tutte le caratteristiche dei social network più famosi come instagram e reddit ma completamente incentrato sui Libri e cerca di fondere queste funzionalità nel tentativo di creare un sistema di comunicazione adatto al pubblico a cui si riferisce.</a:t>
            </a:r>
            <a:endParaRPr b="0"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it" sz="1900">
                <a:latin typeface="Arial"/>
                <a:ea typeface="Arial"/>
                <a:cs typeface="Arial"/>
                <a:sym typeface="Arial"/>
              </a:rPr>
              <a:t>Il nome BookWorm è stato scelto in riferimento al suo significato che è quello di topo di biblioteca.</a:t>
            </a:r>
            <a:endParaRPr b="0"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8950" y="206750"/>
            <a:ext cx="2358426" cy="132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/>
        </p:nvSpPr>
        <p:spPr>
          <a:xfrm>
            <a:off x="0" y="0"/>
            <a:ext cx="9144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48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Class </a:t>
            </a:r>
            <a:r>
              <a:rPr b="1" lang="it" sz="48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Diagram</a:t>
            </a:r>
            <a:endParaRPr b="1" sz="4800"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4800"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94" name="Google Shape;1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725" y="744200"/>
            <a:ext cx="6534825" cy="404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/>
        </p:nvSpPr>
        <p:spPr>
          <a:xfrm>
            <a:off x="0" y="0"/>
            <a:ext cx="9144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4800">
                <a:solidFill>
                  <a:srgbClr val="4A86E8"/>
                </a:solidFill>
                <a:latin typeface="Raleway"/>
                <a:ea typeface="Raleway"/>
                <a:cs typeface="Raleway"/>
                <a:sym typeface="Raleway"/>
              </a:rPr>
              <a:t>Dati Persistenti</a:t>
            </a:r>
            <a:endParaRPr b="1" sz="4800">
              <a:solidFill>
                <a:srgbClr val="4A86E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4800"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0" name="Google Shape;200;p33"/>
          <p:cNvSpPr txBox="1"/>
          <p:nvPr/>
        </p:nvSpPr>
        <p:spPr>
          <a:xfrm>
            <a:off x="199825" y="799275"/>
            <a:ext cx="8784600" cy="3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 è scelto di rendere persistenti le seguenti informazioni:</a:t>
            </a:r>
            <a:endParaRPr sz="2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Lato"/>
              <a:buChar char="●"/>
            </a:pPr>
            <a:r>
              <a:rPr lang="it" sz="2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Utente</a:t>
            </a:r>
            <a:endParaRPr sz="2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Lato"/>
              <a:buChar char="●"/>
            </a:pPr>
            <a:r>
              <a:rPr lang="it" sz="2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Libro</a:t>
            </a:r>
            <a:endParaRPr sz="2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Lato"/>
              <a:buChar char="●"/>
            </a:pPr>
            <a:r>
              <a:rPr lang="it" sz="2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Community</a:t>
            </a:r>
            <a:endParaRPr sz="2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Lato"/>
              <a:buChar char="●"/>
            </a:pPr>
            <a:r>
              <a:rPr lang="it" sz="2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Post</a:t>
            </a:r>
            <a:endParaRPr sz="2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Lato"/>
              <a:buChar char="●"/>
            </a:pPr>
            <a:r>
              <a:rPr lang="it" sz="2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Commento</a:t>
            </a:r>
            <a:endParaRPr sz="2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Lato"/>
              <a:buChar char="●"/>
            </a:pPr>
            <a:r>
              <a:rPr lang="it" sz="2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Segnalazione</a:t>
            </a:r>
            <a:endParaRPr sz="2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/>
        </p:nvSpPr>
        <p:spPr>
          <a:xfrm>
            <a:off x="0" y="0"/>
            <a:ext cx="9144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48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Navigational Path Utente</a:t>
            </a:r>
            <a:endParaRPr b="1" sz="4800"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4800"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5"/>
          <p:cNvSpPr txBox="1"/>
          <p:nvPr/>
        </p:nvSpPr>
        <p:spPr>
          <a:xfrm>
            <a:off x="2855550" y="33954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3. Design Goals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2" name="Google Shape;212;p35"/>
          <p:cNvSpPr txBox="1"/>
          <p:nvPr>
            <p:ph idx="4294967295" type="body"/>
          </p:nvPr>
        </p:nvSpPr>
        <p:spPr>
          <a:xfrm>
            <a:off x="2855550" y="962100"/>
            <a:ext cx="3537900" cy="3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Raleway"/>
                <a:ea typeface="Raleway"/>
                <a:cs typeface="Raleway"/>
                <a:sym typeface="Raleway"/>
              </a:rPr>
              <a:t>Sono Regole per l’implementazione dove definiamo limiti ed obiettivi fondamentali che il nostro sistema deve portare a termine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it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Criteri di Performance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Char char="◆"/>
            </a:pPr>
            <a:r>
              <a:rPr lang="it" sz="1100">
                <a:latin typeface="Raleway"/>
                <a:ea typeface="Raleway"/>
                <a:cs typeface="Raleway"/>
                <a:sym typeface="Raleway"/>
              </a:rPr>
              <a:t>Tempo di risposta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Char char="◆"/>
            </a:pPr>
            <a:r>
              <a:rPr lang="it" sz="1100">
                <a:latin typeface="Raleway"/>
                <a:ea typeface="Raleway"/>
                <a:cs typeface="Raleway"/>
                <a:sym typeface="Raleway"/>
              </a:rPr>
              <a:t>Memoria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it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Criteri di Affidabilità</a:t>
            </a:r>
            <a:endParaRPr b="1" sz="13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Char char="◆"/>
            </a:pPr>
            <a:r>
              <a:rPr lang="it" sz="1100">
                <a:latin typeface="Raleway"/>
                <a:ea typeface="Raleway"/>
                <a:cs typeface="Raleway"/>
                <a:sym typeface="Raleway"/>
              </a:rPr>
              <a:t>Disponibilità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Char char="◆"/>
            </a:pPr>
            <a:r>
              <a:rPr lang="it" sz="1100">
                <a:latin typeface="Raleway"/>
                <a:ea typeface="Raleway"/>
                <a:cs typeface="Raleway"/>
                <a:sym typeface="Raleway"/>
              </a:rPr>
              <a:t>Robustezza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it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Criteri di Manutenzione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Char char="◆"/>
            </a:pPr>
            <a:r>
              <a:rPr lang="it" sz="1100">
                <a:latin typeface="Raleway"/>
                <a:ea typeface="Raleway"/>
                <a:cs typeface="Raleway"/>
                <a:sym typeface="Raleway"/>
              </a:rPr>
              <a:t>Portabilità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indent="-298450" lvl="1" marL="914400" rtl="0" algn="l">
              <a:spcBef>
                <a:spcPts val="1000"/>
              </a:spcBef>
              <a:spcAft>
                <a:spcPts val="1000"/>
              </a:spcAft>
              <a:buSzPts val="1100"/>
              <a:buFont typeface="Raleway"/>
              <a:buChar char="◆"/>
            </a:pPr>
            <a:r>
              <a:rPr lang="it" sz="1100">
                <a:latin typeface="Raleway"/>
                <a:ea typeface="Raleway"/>
                <a:cs typeface="Raleway"/>
                <a:sym typeface="Raleway"/>
              </a:rPr>
              <a:t>Modificabilità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6"/>
          <p:cNvSpPr txBox="1"/>
          <p:nvPr/>
        </p:nvSpPr>
        <p:spPr>
          <a:xfrm>
            <a:off x="2855550" y="33954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3.1 Performance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9" name="Google Shape;219;p36"/>
          <p:cNvSpPr txBox="1"/>
          <p:nvPr>
            <p:ph idx="4294967295" type="body"/>
          </p:nvPr>
        </p:nvSpPr>
        <p:spPr>
          <a:xfrm>
            <a:off x="2855550" y="962100"/>
            <a:ext cx="3537900" cy="3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it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Tempo di risposta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Char char="◆"/>
            </a:pPr>
            <a:r>
              <a:rPr lang="it" sz="1100">
                <a:latin typeface="Raleway"/>
                <a:ea typeface="Raleway"/>
                <a:cs typeface="Raleway"/>
                <a:sym typeface="Raleway"/>
              </a:rPr>
              <a:t>Il tempo di risposta per ogni azione dell’utente deve essere non superiore ai 5 secondi nonostante un carico elevato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Char char="◆"/>
            </a:pPr>
            <a:r>
              <a:rPr lang="it" sz="1100">
                <a:latin typeface="Raleway"/>
                <a:ea typeface="Raleway"/>
                <a:cs typeface="Raleway"/>
                <a:sym typeface="Raleway"/>
              </a:rPr>
              <a:t>Il tempo di reindirizzamento ad una pagina deve essere molto breve,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Char char="◆"/>
            </a:pPr>
            <a:r>
              <a:rPr lang="it" sz="1100">
                <a:latin typeface="Raleway"/>
                <a:ea typeface="Raleway"/>
                <a:cs typeface="Raleway"/>
                <a:sym typeface="Raleway"/>
              </a:rPr>
              <a:t>La comunicazione tra il database e il sistema deve essere altrettanto veloce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it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Memoria</a:t>
            </a:r>
            <a:endParaRPr b="1" sz="13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8450" lvl="1" marL="914400" rtl="0" algn="l">
              <a:spcBef>
                <a:spcPts val="1000"/>
              </a:spcBef>
              <a:spcAft>
                <a:spcPts val="1000"/>
              </a:spcAft>
              <a:buSzPts val="1100"/>
              <a:buFont typeface="Raleway"/>
              <a:buChar char="◆"/>
            </a:pPr>
            <a:r>
              <a:rPr lang="it" sz="1100">
                <a:latin typeface="Raleway"/>
                <a:ea typeface="Raleway"/>
                <a:cs typeface="Raleway"/>
                <a:sym typeface="Raleway"/>
              </a:rPr>
              <a:t>BookWorm utilizza un database relazionale per memorizzare I dati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7"/>
          <p:cNvSpPr txBox="1"/>
          <p:nvPr/>
        </p:nvSpPr>
        <p:spPr>
          <a:xfrm>
            <a:off x="2855550" y="33954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3.2 Affidabilità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6" name="Google Shape;226;p37"/>
          <p:cNvSpPr txBox="1"/>
          <p:nvPr>
            <p:ph idx="4294967295" type="body"/>
          </p:nvPr>
        </p:nvSpPr>
        <p:spPr>
          <a:xfrm>
            <a:off x="2855550" y="962100"/>
            <a:ext cx="3537900" cy="3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it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Disponibilità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Char char="◆"/>
            </a:pPr>
            <a:r>
              <a:rPr lang="it" sz="1100">
                <a:latin typeface="Raleway"/>
                <a:ea typeface="Raleway"/>
                <a:cs typeface="Raleway"/>
                <a:sym typeface="Raleway"/>
              </a:rPr>
              <a:t>BookWorm al momento è disponibile solo ad accesso limitato a pochi utenti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it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Robustezza</a:t>
            </a:r>
            <a:endParaRPr b="1" sz="13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Char char="◆"/>
            </a:pPr>
            <a:r>
              <a:rPr lang="it" sz="1100">
                <a:latin typeface="Raleway"/>
                <a:ea typeface="Raleway"/>
                <a:cs typeface="Raleway"/>
                <a:sym typeface="Raleway"/>
              </a:rPr>
              <a:t>Il sistema sarà in grado di mostrare alert di errori dovuti ad una non corretta immissione dei dati da parte dell’utente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➔"/>
            </a:pPr>
            <a:r>
              <a:rPr b="1" lang="it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Affidabilità</a:t>
            </a:r>
            <a:endParaRPr b="1" sz="13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8450" lvl="1" marL="914400" rtl="0" algn="l">
              <a:spcBef>
                <a:spcPts val="1000"/>
              </a:spcBef>
              <a:spcAft>
                <a:spcPts val="1000"/>
              </a:spcAft>
              <a:buSzPts val="1100"/>
              <a:buFont typeface="Raleway"/>
              <a:buChar char="◆"/>
            </a:pPr>
            <a:r>
              <a:rPr lang="it" sz="1100">
                <a:latin typeface="Raleway"/>
                <a:ea typeface="Raleway"/>
                <a:cs typeface="Raleway"/>
                <a:sym typeface="Raleway"/>
              </a:rPr>
              <a:t>Ogni dato relativo a post,community e credenziali dell’utente saranno salvate nel database del sistema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8"/>
          <p:cNvSpPr txBox="1"/>
          <p:nvPr/>
        </p:nvSpPr>
        <p:spPr>
          <a:xfrm>
            <a:off x="2855550" y="33954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3.3 Manutenzione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3" name="Google Shape;233;p38"/>
          <p:cNvSpPr txBox="1"/>
          <p:nvPr>
            <p:ph idx="4294967295" type="body"/>
          </p:nvPr>
        </p:nvSpPr>
        <p:spPr>
          <a:xfrm>
            <a:off x="2855550" y="962100"/>
            <a:ext cx="3537900" cy="3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it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Modificabilità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Char char="◆"/>
            </a:pPr>
            <a:r>
              <a:rPr lang="it" sz="1100">
                <a:latin typeface="Raleway"/>
                <a:ea typeface="Raleway"/>
                <a:cs typeface="Raleway"/>
                <a:sym typeface="Raleway"/>
              </a:rPr>
              <a:t>Il codice deve rispettare il manuale del buon programmatore, deve essere leggibile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it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Portabilità</a:t>
            </a:r>
            <a:endParaRPr b="1" sz="13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8450" lvl="1" marL="914400" rtl="0" algn="l">
              <a:spcBef>
                <a:spcPts val="1000"/>
              </a:spcBef>
              <a:spcAft>
                <a:spcPts val="1000"/>
              </a:spcAft>
              <a:buSzPts val="1100"/>
              <a:buFont typeface="Raleway"/>
              <a:buChar char="◆"/>
            </a:pPr>
            <a:r>
              <a:rPr lang="it" sz="1100">
                <a:latin typeface="Raleway"/>
                <a:ea typeface="Raleway"/>
                <a:cs typeface="Raleway"/>
                <a:sym typeface="Raleway"/>
              </a:rPr>
              <a:t>Il sistema necessita esclusivamente di un browser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Com’è fatto il sistema?</a:t>
            </a:r>
            <a:endParaRPr/>
          </a:p>
        </p:txBody>
      </p:sp>
      <p:sp>
        <p:nvSpPr>
          <p:cNvPr id="239" name="Google Shape;239;p39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9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9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9"/>
          <p:cNvSpPr txBox="1"/>
          <p:nvPr>
            <p:ph type="title"/>
          </p:nvPr>
        </p:nvSpPr>
        <p:spPr>
          <a:xfrm>
            <a:off x="61252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/>
              <a:t>Storage Layer</a:t>
            </a:r>
            <a:endParaRPr sz="1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it" sz="1300"/>
              <a:t>Effettua la memorizzazione degli oggetti persistenti tramite DBMS</a:t>
            </a:r>
            <a:endParaRPr b="0" sz="1300">
              <a:solidFill>
                <a:schemeClr val="lt1"/>
              </a:solidFill>
            </a:endParaRPr>
          </a:p>
        </p:txBody>
      </p:sp>
      <p:sp>
        <p:nvSpPr>
          <p:cNvPr id="243" name="Google Shape;243;p39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/>
              <a:t>Presentation Layer</a:t>
            </a:r>
            <a:endParaRPr sz="1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it" sz="1300"/>
              <a:t>Include tutte le interfacce grafiche e in generale i Boundary Object con cui l’utente interagisce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244" name="Google Shape;244;p39"/>
          <p:cNvSpPr txBox="1"/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/>
              <a:t>Application Logic Layer</a:t>
            </a:r>
            <a:endParaRPr sz="1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it" sz="1300"/>
              <a:t>Si occupa della gestione della logica del sistema</a:t>
            </a:r>
            <a:endParaRPr b="0" sz="1300">
              <a:solidFill>
                <a:schemeClr val="lt1"/>
              </a:solidFill>
            </a:endParaRPr>
          </a:p>
        </p:txBody>
      </p:sp>
      <p:sp>
        <p:nvSpPr>
          <p:cNvPr id="245" name="Google Shape;245;p39"/>
          <p:cNvSpPr txBox="1"/>
          <p:nvPr/>
        </p:nvSpPr>
        <p:spPr>
          <a:xfrm>
            <a:off x="407050" y="1496300"/>
            <a:ext cx="84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è stato utilizzato lo stile three-tier Client/Server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8625" y="152400"/>
            <a:ext cx="376697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ta appiccicata alla diapositiva con un pezzetto di nastro adesivo" id="256" name="Google Shape;256;p41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1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 Gestioni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8" name="Google Shape;258;p41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Raleway"/>
                <a:ea typeface="Raleway"/>
                <a:cs typeface="Raleway"/>
                <a:sym typeface="Raleway"/>
              </a:rPr>
              <a:t>Si è deciso di utilizzare 7 Gestioni che potessero riassumere al meglio il sito: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it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Gestione Autenticazione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it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Gestione Amministratore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it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Gestione Moderatore</a:t>
            </a:r>
            <a:endParaRPr b="1" sz="13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it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Gestione HomePage</a:t>
            </a:r>
            <a:endParaRPr b="1" sz="13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➔"/>
            </a:pPr>
            <a:r>
              <a:rPr b="1" lang="it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Gestione Post</a:t>
            </a:r>
            <a:endParaRPr b="1" sz="13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➔"/>
            </a:pPr>
            <a:r>
              <a:rPr b="1" lang="it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Gestione Profilo</a:t>
            </a:r>
            <a:endParaRPr b="1" sz="13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➔"/>
            </a:pPr>
            <a:r>
              <a:rPr b="1" lang="it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Gestione Libro</a:t>
            </a:r>
            <a:endParaRPr b="1" sz="13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br>
              <a:rPr lang="it" sz="1200">
                <a:latin typeface="Raleway"/>
                <a:ea typeface="Raleway"/>
                <a:cs typeface="Raleway"/>
                <a:sym typeface="Raleway"/>
              </a:rPr>
            </a:b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ta appiccicata alla diapositiva con un pezzetto di nastro adesivo" id="86" name="Google Shape;86;p1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Requisiti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" name="Google Shape;88;p15"/>
          <p:cNvSpPr txBox="1"/>
          <p:nvPr>
            <p:ph idx="4294967295" type="body"/>
          </p:nvPr>
        </p:nvSpPr>
        <p:spPr>
          <a:xfrm>
            <a:off x="2855550" y="1385525"/>
            <a:ext cx="36585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it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Affidabilità</a:t>
            </a:r>
            <a:br>
              <a:rPr lang="it" sz="1400">
                <a:latin typeface="Raleway"/>
                <a:ea typeface="Raleway"/>
                <a:cs typeface="Raleway"/>
                <a:sym typeface="Raleway"/>
              </a:rPr>
            </a:br>
            <a:r>
              <a:rPr lang="it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Tutti I dati del software verranno mantenuti all’interno di un database , per garantirne la Robustezza</a:t>
            </a:r>
            <a:r>
              <a:rPr lang="it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it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Sostenibilità</a:t>
            </a:r>
            <a:br>
              <a:rPr lang="it" sz="1400">
                <a:latin typeface="Raleway"/>
                <a:ea typeface="Raleway"/>
                <a:cs typeface="Raleway"/>
                <a:sym typeface="Raleway"/>
              </a:rPr>
            </a:br>
            <a:r>
              <a:rPr lang="it" sz="1100">
                <a:latin typeface="Raleway"/>
                <a:ea typeface="Raleway"/>
                <a:cs typeface="Raleway"/>
                <a:sym typeface="Raleway"/>
              </a:rPr>
              <a:t>BookWorm permetterà la segnalazione di eventuali bug , correggendo il problema il prima possibile fornendo una  nuova versione del software.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it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Requisiti Legali</a:t>
            </a:r>
            <a:br>
              <a:rPr lang="it" sz="1400">
                <a:latin typeface="Raleway"/>
                <a:ea typeface="Raleway"/>
                <a:cs typeface="Raleway"/>
                <a:sym typeface="Raleway"/>
              </a:rPr>
            </a:br>
            <a:r>
              <a:rPr lang="it" sz="1100">
                <a:latin typeface="Raleway"/>
                <a:ea typeface="Raleway"/>
                <a:cs typeface="Raleway"/>
                <a:sym typeface="Raleway"/>
              </a:rPr>
              <a:t>BookWorm utilizza licenze universali, con la possibile partecipazione di gruppi di terze parti.</a:t>
            </a:r>
            <a:endParaRPr sz="11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010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ta appiccicata alla diapositiva con un pezzetto di nastro adesivo" id="264" name="Google Shape;264;p42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2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 1 Autenticazione</a:t>
            </a:r>
            <a:endParaRPr b="1" sz="28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6" name="Google Shape;266;p42"/>
          <p:cNvSpPr txBox="1"/>
          <p:nvPr/>
        </p:nvSpPr>
        <p:spPr>
          <a:xfrm>
            <a:off x="2886275" y="1450550"/>
            <a:ext cx="3308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Serie di funzionalità per l’autenticazione sulla piattaforma: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Registrazione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AttivazioneAccount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RichiediAttivazione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RecuperaPassword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Logout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Login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010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ta appiccicata alla diapositiva con un pezzetto di nastro adesivo" id="272" name="Google Shape;272;p43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3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 2 Amministratore</a:t>
            </a:r>
            <a:endParaRPr b="1" sz="28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4" name="Google Shape;274;p43"/>
          <p:cNvSpPr txBox="1"/>
          <p:nvPr/>
        </p:nvSpPr>
        <p:spPr>
          <a:xfrm>
            <a:off x="2886275" y="1450550"/>
            <a:ext cx="33081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Serie di funzionalità per la gestione dell’amministratore sulla piattaforma: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AggiungiLibro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ModificaLibro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RimuoviLibro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BanUser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VisualizzaListaLibri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VisualizzaListaUtenti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VisualizzaListaSegnalazioni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VisualizzaSegnalazione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AccettaSegnalazione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RifiutaSegnalazione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010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ta appiccicata alla diapositiva con un pezzetto di nastro adesivo" id="280" name="Google Shape;280;p44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4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 3 Moderatore</a:t>
            </a:r>
            <a:endParaRPr b="1" sz="28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2" name="Google Shape;282;p44"/>
          <p:cNvSpPr txBox="1"/>
          <p:nvPr/>
        </p:nvSpPr>
        <p:spPr>
          <a:xfrm>
            <a:off x="2886275" y="1450550"/>
            <a:ext cx="3308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S</a:t>
            </a:r>
            <a:r>
              <a:rPr lang="it">
                <a:latin typeface="Lato"/>
                <a:ea typeface="Lato"/>
                <a:cs typeface="Lato"/>
                <a:sym typeface="Lato"/>
              </a:rPr>
              <a:t>erie di funzionalità per la gestione del moderatore di una Community sulla piattaforma: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ModificaCommunity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EliminaCommunity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VisualizzaUtentiCommunity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010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ta appiccicata alla diapositiva con un pezzetto di nastro adesivo" id="288" name="Google Shape;288;p4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 4 HomePage</a:t>
            </a:r>
            <a:endParaRPr b="1" sz="28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0" name="Google Shape;290;p45"/>
          <p:cNvSpPr txBox="1"/>
          <p:nvPr/>
        </p:nvSpPr>
        <p:spPr>
          <a:xfrm>
            <a:off x="2886275" y="1450550"/>
            <a:ext cx="3308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Serie di funzionalità della HomePage sulla piattaforma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Ricerca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010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ta appiccicata alla diapositiva con un pezzetto di nastro adesivo" id="296" name="Google Shape;296;p46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6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 5 Post</a:t>
            </a:r>
            <a:endParaRPr b="1" sz="28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8" name="Google Shape;298;p46"/>
          <p:cNvSpPr txBox="1"/>
          <p:nvPr/>
        </p:nvSpPr>
        <p:spPr>
          <a:xfrm>
            <a:off x="2886275" y="1450550"/>
            <a:ext cx="33081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Serie di funzionalità per la gestione dei Post sulla piattaforma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CaricaPost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ModificaPost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InserisciCommento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NuovaSegnalazionePost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RimuoviPost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Like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RemoveLike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VisualizzaPost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VisualizzaLike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010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ta appiccicata alla diapositiva con un pezzetto di nastro adesivo" id="304" name="Google Shape;304;p47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7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 6 Profilo</a:t>
            </a:r>
            <a:endParaRPr b="1" sz="28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6" name="Google Shape;306;p47"/>
          <p:cNvSpPr txBox="1"/>
          <p:nvPr/>
        </p:nvSpPr>
        <p:spPr>
          <a:xfrm>
            <a:off x="2886275" y="1450550"/>
            <a:ext cx="3308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Serie di funzionalità per la gestione del profilo sulla piattaforma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VisualizzaProfilo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ModificaPassword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ModificaProfilo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DeleteAccount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010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ta appiccicata alla diapositiva con un pezzetto di nastro adesivo" id="312" name="Google Shape;312;p48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8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 7 Libro</a:t>
            </a:r>
            <a:endParaRPr b="1" sz="28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4" name="Google Shape;314;p48"/>
          <p:cNvSpPr txBox="1"/>
          <p:nvPr/>
        </p:nvSpPr>
        <p:spPr>
          <a:xfrm>
            <a:off x="2886275" y="1450550"/>
            <a:ext cx="3308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Serie di funzionalità dei Libri sulla piattaforma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AllCommunityByBook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CreaCommunityByBook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VisualizzaBook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FollowCommunity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UnfollowCommunity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VisualizzaCommunity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 txBox="1"/>
          <p:nvPr/>
        </p:nvSpPr>
        <p:spPr>
          <a:xfrm>
            <a:off x="0" y="0"/>
            <a:ext cx="9144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4800">
                <a:solidFill>
                  <a:srgbClr val="4A86E8"/>
                </a:solidFill>
                <a:latin typeface="Raleway"/>
                <a:ea typeface="Raleway"/>
                <a:cs typeface="Raleway"/>
                <a:sym typeface="Raleway"/>
              </a:rPr>
              <a:t>Mapping Hardware/Software</a:t>
            </a:r>
            <a:endParaRPr b="1" sz="4800">
              <a:solidFill>
                <a:srgbClr val="4A86E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4800"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0" name="Google Shape;320;p49"/>
          <p:cNvSpPr txBox="1"/>
          <p:nvPr/>
        </p:nvSpPr>
        <p:spPr>
          <a:xfrm>
            <a:off x="199825" y="799275"/>
            <a:ext cx="878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Il sistema sarà costituito da un server unico e da una insieme di client per accedere al sistema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I client possono effettuare richieste al server per eseguire le rispettive funzionalità.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1" name="Google Shape;32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8800" y="1350800"/>
            <a:ext cx="4129450" cy="379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1800" y="37000"/>
            <a:ext cx="4511568" cy="499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1"/>
          <p:cNvSpPr txBox="1"/>
          <p:nvPr/>
        </p:nvSpPr>
        <p:spPr>
          <a:xfrm>
            <a:off x="0" y="0"/>
            <a:ext cx="9144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4800">
                <a:solidFill>
                  <a:srgbClr val="4A86E8"/>
                </a:solidFill>
                <a:latin typeface="Raleway"/>
                <a:ea typeface="Raleway"/>
                <a:cs typeface="Raleway"/>
                <a:sym typeface="Raleway"/>
              </a:rPr>
              <a:t>Controllo del flusso globale</a:t>
            </a:r>
            <a:endParaRPr b="1" sz="4800">
              <a:solidFill>
                <a:srgbClr val="4A86E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4800"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2" name="Google Shape;332;p51"/>
          <p:cNvSpPr txBox="1"/>
          <p:nvPr/>
        </p:nvSpPr>
        <p:spPr>
          <a:xfrm>
            <a:off x="199825" y="799275"/>
            <a:ext cx="87846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Il sistema è caratterizzato da un sito web accessibile dal browser.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Nel momento in cui un utente effettua il Login, vi è un accesso al Database per controllare l’effettiva esistenza di quest’ultimo.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Avuta la conferma dell’esistenza, l’utente può accedere alle diverse funzionalità messe a disposizione da parte del sistema.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L’utente può richiedere una risorsa attivando una URL. Il browser costruisce una HTTP Request con le informazioni prese dall’URL e viene inviato al server HTTP, in particolare viene catturata da un Controller.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Il Controller riceve l’HTTP Request tradotta in oggetto Java, dopo averlo letto utilizza i dati estratti per eseguire delle operazioni, opzionalmente utilizzando i Model di riferimento dell’oggetto desiderato.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Termina con la realizzazione di una risposta inviata sotto forma di Response ad una View, che avrà il compito di leggere i dati e formattarli in pagina Web.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Quanti tipi di utenti è necessario utilizzare per</a:t>
            </a:r>
            <a:r>
              <a:rPr lang="it"/>
              <a:t> </a:t>
            </a:r>
            <a:br>
              <a:rPr lang="it"/>
            </a:br>
            <a:r>
              <a:rPr lang="it">
                <a:solidFill>
                  <a:schemeClr val="accent5"/>
                </a:solidFill>
              </a:rPr>
              <a:t>sviluppare BookWorm?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2"/>
          <p:cNvSpPr txBox="1"/>
          <p:nvPr/>
        </p:nvSpPr>
        <p:spPr>
          <a:xfrm>
            <a:off x="2855550" y="59114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5</a:t>
            </a:r>
            <a:r>
              <a:rPr b="1" lang="it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. Object Design  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    Trade-off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9" name="Google Shape;339;p52"/>
          <p:cNvSpPr txBox="1"/>
          <p:nvPr>
            <p:ph idx="4294967295" type="body"/>
          </p:nvPr>
        </p:nvSpPr>
        <p:spPr>
          <a:xfrm>
            <a:off x="2892550" y="12797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Raleway"/>
                <a:ea typeface="Raleway"/>
                <a:cs typeface="Raleway"/>
                <a:sym typeface="Raleway"/>
              </a:rPr>
              <a:t>Un trade-off è una situazione che implica una scelta tra due o più possibilità, in cui la diminuzione di una quantità costituisce un aumento in un'altra quantità.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it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Interfaccia VS Usabilità</a:t>
            </a:r>
            <a:endParaRPr b="1" sz="13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1" marL="9144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Char char="◆"/>
            </a:pPr>
            <a:r>
              <a:rPr b="1" lang="it" sz="13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L’interfaccia è creata in modo tale da preferire la comodità di utilizzo e semplicità</a:t>
            </a:r>
            <a:endParaRPr b="1" sz="13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it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Sicurezza VS Efficienza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1000"/>
              </a:spcAft>
              <a:buSzPts val="1400"/>
              <a:buFont typeface="Raleway"/>
              <a:buChar char="◆"/>
            </a:pPr>
            <a:r>
              <a:rPr b="1" lang="it" sz="1200">
                <a:latin typeface="Raleway"/>
                <a:ea typeface="Raleway"/>
                <a:cs typeface="Raleway"/>
                <a:sym typeface="Raleway"/>
              </a:rPr>
              <a:t>Il sistema offre controlli e supervisione in qualsiasi area del sistema</a:t>
            </a:r>
            <a:br>
              <a:rPr lang="it" sz="1200">
                <a:latin typeface="Raleway"/>
                <a:ea typeface="Raleway"/>
                <a:cs typeface="Raleway"/>
                <a:sym typeface="Raleway"/>
              </a:rPr>
            </a:b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3"/>
          <p:cNvSpPr txBox="1"/>
          <p:nvPr/>
        </p:nvSpPr>
        <p:spPr>
          <a:xfrm>
            <a:off x="2855550" y="39134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6</a:t>
            </a:r>
            <a:r>
              <a:rPr b="1" lang="it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. Linee Guida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6" name="Google Shape;346;p53"/>
          <p:cNvSpPr txBox="1"/>
          <p:nvPr>
            <p:ph idx="4294967295" type="body"/>
          </p:nvPr>
        </p:nvSpPr>
        <p:spPr>
          <a:xfrm>
            <a:off x="2907350" y="107995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aleway"/>
              <a:buChar char="➔"/>
            </a:pPr>
            <a:r>
              <a:rPr b="1" lang="it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</a:t>
            </a:r>
            <a:r>
              <a:rPr b="1" lang="it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ode Style</a:t>
            </a:r>
            <a:endParaRPr b="1" sz="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73050" lvl="1" marL="9144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aleway"/>
              <a:buChar char="◆"/>
            </a:pPr>
            <a:r>
              <a:rPr b="1" lang="it" sz="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Il codice deve essere perfettamente indentato</a:t>
            </a:r>
            <a:endParaRPr b="1" sz="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794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aleway"/>
              <a:buChar char="➔"/>
            </a:pPr>
            <a:r>
              <a:rPr b="1" lang="it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Naming Convention</a:t>
            </a:r>
            <a:endParaRPr b="1" sz="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73050" lvl="1" marL="9144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aleway"/>
              <a:buChar char="◆"/>
            </a:pPr>
            <a:r>
              <a:rPr b="1" lang="it" sz="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Nomi ben descrittivi</a:t>
            </a:r>
            <a:endParaRPr b="1" sz="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73050" lvl="1" marL="9144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aleway"/>
              <a:buChar char="◆"/>
            </a:pPr>
            <a:r>
              <a:rPr b="1" lang="it" sz="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Nomi di uso comune</a:t>
            </a:r>
            <a:endParaRPr b="1" sz="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794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aleway"/>
              <a:buChar char="➔"/>
            </a:pPr>
            <a:r>
              <a:rPr b="1" lang="it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Variabili</a:t>
            </a:r>
            <a:endParaRPr b="1" sz="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73050" lvl="1" marL="9144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aleway"/>
              <a:buChar char="◆"/>
            </a:pPr>
            <a:r>
              <a:rPr b="1" lang="it" sz="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iniziano sempre con la lettera minuscola e una parola seguente con la maiuscola</a:t>
            </a:r>
            <a:endParaRPr b="1" sz="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aleway"/>
              <a:buChar char="➔"/>
            </a:pPr>
            <a:r>
              <a:rPr b="1" lang="it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Metodi</a:t>
            </a:r>
            <a:endParaRPr b="1"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73050" lvl="1" marL="9144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aleway"/>
              <a:buChar char="◆"/>
            </a:pPr>
            <a:r>
              <a:rPr b="1" lang="it" sz="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iniziano sempre con la lettera minuscola e una parola seguente con la maiuscola</a:t>
            </a:r>
            <a:endParaRPr b="1" sz="7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➔"/>
            </a:pPr>
            <a:r>
              <a:rPr b="1" lang="it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Classi</a:t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85750" lvl="1" marL="9144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aleway"/>
              <a:buChar char="◆"/>
            </a:pPr>
            <a:r>
              <a:rPr b="1" lang="it" sz="9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iniziano sempre con la lettera maiuscola e una parola seguente con la maiuscola</a:t>
            </a:r>
            <a:endParaRPr b="1" sz="9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br>
              <a:rPr lang="it" sz="1200">
                <a:latin typeface="Raleway"/>
                <a:ea typeface="Raleway"/>
                <a:cs typeface="Raleway"/>
                <a:sym typeface="Raleway"/>
              </a:rPr>
            </a:b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4"/>
          <p:cNvSpPr txBox="1"/>
          <p:nvPr/>
        </p:nvSpPr>
        <p:spPr>
          <a:xfrm>
            <a:off x="0" y="0"/>
            <a:ext cx="9144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4800">
                <a:solidFill>
                  <a:srgbClr val="4A86E8"/>
                </a:solidFill>
                <a:latin typeface="Raleway"/>
                <a:ea typeface="Raleway"/>
                <a:cs typeface="Raleway"/>
                <a:sym typeface="Raleway"/>
              </a:rPr>
              <a:t>Packages</a:t>
            </a:r>
            <a:endParaRPr b="1" sz="4800">
              <a:solidFill>
                <a:srgbClr val="4A86E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4800"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52" name="Google Shape;35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225" y="981025"/>
            <a:ext cx="3807626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7576" y="1092025"/>
            <a:ext cx="3438525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5"/>
          <p:cNvSpPr txBox="1"/>
          <p:nvPr/>
        </p:nvSpPr>
        <p:spPr>
          <a:xfrm>
            <a:off x="0" y="0"/>
            <a:ext cx="9144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4800">
                <a:solidFill>
                  <a:srgbClr val="4A86E8"/>
                </a:solidFill>
                <a:latin typeface="Raleway"/>
                <a:ea typeface="Raleway"/>
                <a:cs typeface="Raleway"/>
                <a:sym typeface="Raleway"/>
              </a:rPr>
              <a:t>View</a:t>
            </a:r>
            <a:endParaRPr b="1" sz="4800">
              <a:solidFill>
                <a:srgbClr val="4A86E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4800"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59" name="Google Shape;35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500" y="721975"/>
            <a:ext cx="2555900" cy="446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010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ta appiccicata alla diapositiva con un pezzetto di nastro adesivo" id="365" name="Google Shape;365;p56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6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7 Test Plan</a:t>
            </a:r>
            <a:endParaRPr b="1" sz="28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7" name="Google Shape;367;p56"/>
          <p:cNvSpPr txBox="1"/>
          <p:nvPr/>
        </p:nvSpPr>
        <p:spPr>
          <a:xfrm>
            <a:off x="2886275" y="1450550"/>
            <a:ext cx="33081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Lato"/>
                <a:ea typeface="Lato"/>
                <a:cs typeface="Lato"/>
                <a:sym typeface="Lato"/>
              </a:rPr>
              <a:t>Funzionalità testate: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it" sz="1200">
                <a:latin typeface="Lato"/>
                <a:ea typeface="Lato"/>
                <a:cs typeface="Lato"/>
                <a:sym typeface="Lato"/>
              </a:rPr>
              <a:t>Login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it" sz="1200">
                <a:latin typeface="Lato"/>
                <a:ea typeface="Lato"/>
                <a:cs typeface="Lato"/>
                <a:sym typeface="Lato"/>
              </a:rPr>
              <a:t>Registrazione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it" sz="1200">
                <a:latin typeface="Lato"/>
                <a:ea typeface="Lato"/>
                <a:cs typeface="Lato"/>
                <a:sym typeface="Lato"/>
              </a:rPr>
              <a:t>AggiungiLibro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it" sz="1200">
                <a:latin typeface="Lato"/>
                <a:ea typeface="Lato"/>
                <a:cs typeface="Lato"/>
                <a:sym typeface="Lato"/>
              </a:rPr>
              <a:t>BanUser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it" sz="1200">
                <a:latin typeface="Lato"/>
                <a:ea typeface="Lato"/>
                <a:cs typeface="Lato"/>
                <a:sym typeface="Lato"/>
              </a:rPr>
              <a:t>ModificaLibro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it" sz="1200">
                <a:latin typeface="Lato"/>
                <a:ea typeface="Lato"/>
                <a:cs typeface="Lato"/>
                <a:sym typeface="Lato"/>
              </a:rPr>
              <a:t>RimuoviLibro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it" sz="1200">
                <a:latin typeface="Lato"/>
                <a:ea typeface="Lato"/>
                <a:cs typeface="Lato"/>
                <a:sym typeface="Lato"/>
              </a:rPr>
              <a:t>CreaCommunityByBook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it" sz="1200">
                <a:latin typeface="Lato"/>
                <a:ea typeface="Lato"/>
                <a:cs typeface="Lato"/>
                <a:sym typeface="Lato"/>
              </a:rPr>
              <a:t>VisualizzaCommunity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it" sz="1200">
                <a:latin typeface="Lato"/>
                <a:ea typeface="Lato"/>
                <a:cs typeface="Lato"/>
                <a:sym typeface="Lato"/>
              </a:rPr>
              <a:t>VisualizzaLibro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it" sz="1200">
                <a:latin typeface="Lato"/>
                <a:ea typeface="Lato"/>
                <a:cs typeface="Lato"/>
                <a:sym typeface="Lato"/>
              </a:rPr>
              <a:t>ModificaCommunity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it" sz="1200">
                <a:latin typeface="Lato"/>
                <a:ea typeface="Lato"/>
                <a:cs typeface="Lato"/>
                <a:sym typeface="Lato"/>
              </a:rPr>
              <a:t>CaricaPost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it" sz="1200">
                <a:latin typeface="Lato"/>
                <a:ea typeface="Lato"/>
                <a:cs typeface="Lato"/>
                <a:sym typeface="Lato"/>
              </a:rPr>
              <a:t>ModificaPost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it" sz="1200">
                <a:latin typeface="Lato"/>
                <a:ea typeface="Lato"/>
                <a:cs typeface="Lato"/>
                <a:sym typeface="Lato"/>
              </a:rPr>
              <a:t>RimuoviPost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it" sz="1200">
                <a:latin typeface="Lato"/>
                <a:ea typeface="Lato"/>
                <a:cs typeface="Lato"/>
                <a:sym typeface="Lato"/>
              </a:rPr>
              <a:t>ModificaPassword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it" sz="1200">
                <a:latin typeface="Lato"/>
                <a:ea typeface="Lato"/>
                <a:cs typeface="Lato"/>
                <a:sym typeface="Lato"/>
              </a:rPr>
              <a:t>ModificaProfilo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it" sz="1200">
                <a:latin typeface="Lato"/>
                <a:ea typeface="Lato"/>
                <a:cs typeface="Lato"/>
                <a:sym typeface="Lato"/>
              </a:rPr>
              <a:t>VisualizzaProfilo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010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ta appiccicata alla diapositiva con un pezzetto di nastro adesivo" id="373" name="Google Shape;373;p57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7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7.1 Test Post</a:t>
            </a:r>
            <a:endParaRPr b="1" sz="28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5" name="Google Shape;375;p57"/>
          <p:cNvSpPr txBox="1"/>
          <p:nvPr/>
        </p:nvSpPr>
        <p:spPr>
          <a:xfrm>
            <a:off x="2886275" y="1450550"/>
            <a:ext cx="3308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➔"/>
            </a:pPr>
            <a:r>
              <a:rPr b="1" lang="it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CaricaPost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➔"/>
            </a:pPr>
            <a:r>
              <a:rPr b="1" lang="it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ModificaPost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➔"/>
            </a:pPr>
            <a:r>
              <a:rPr b="1" lang="it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RimuoviPost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287125" cy="217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90300"/>
            <a:ext cx="3159137" cy="24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1925" y="152400"/>
            <a:ext cx="3399675" cy="3779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467876" cy="18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2676" y="152400"/>
            <a:ext cx="4218924" cy="2950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143200"/>
            <a:ext cx="3287649" cy="28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064201" cy="228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90300"/>
            <a:ext cx="4591274" cy="24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6074" y="2590300"/>
            <a:ext cx="2711136" cy="24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61"/>
          <p:cNvPicPr preferRelativeResize="0"/>
          <p:nvPr/>
        </p:nvPicPr>
        <p:blipFill rotWithShape="1">
          <a:blip r:embed="rId3">
            <a:alphaModFix/>
          </a:blip>
          <a:srcRect b="14093" l="2132" r="6751" t="655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61"/>
          <p:cNvSpPr txBox="1"/>
          <p:nvPr>
            <p:ph type="title"/>
          </p:nvPr>
        </p:nvSpPr>
        <p:spPr>
          <a:xfrm>
            <a:off x="283100" y="486750"/>
            <a:ext cx="8774700" cy="41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/>
              <a:t>Con la ricerca svolta, sono stati raggiunti gli obiettivi minimi prefissati.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>
                <a:solidFill>
                  <a:schemeClr val="dk1"/>
                </a:solidFill>
              </a:rPr>
              <a:t>BookWorm</a:t>
            </a:r>
            <a:r>
              <a:rPr lang="it" sz="4000"/>
              <a:t> può essere considerato accettabile ma potrebbe essere migliorati in moltissimi modi per rimanere concorrente con gli altri Social Network</a:t>
            </a:r>
            <a:endParaRPr sz="4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283100" y="474900"/>
            <a:ext cx="8622300" cy="40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5"/>
                </a:solidFill>
              </a:rPr>
              <a:t>Solo uno! Perchè?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it" sz="2200"/>
              <a:t>L’utente è un concetto altamente astratto, esso verrà ugualmente diviso per comprendere meglio le funzionalità dei vari ruoli:</a:t>
            </a:r>
            <a:endParaRPr b="0" sz="22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it" sz="1300">
                <a:solidFill>
                  <a:schemeClr val="dk1"/>
                </a:solidFill>
              </a:rPr>
              <a:t>Utente Registrato 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◆"/>
            </a:pPr>
            <a:r>
              <a:rPr lang="it" sz="1300">
                <a:solidFill>
                  <a:schemeClr val="dk1"/>
                </a:solidFill>
              </a:rPr>
              <a:t>Semplice utente che naviga il sito, si iscrive a community e carica post</a:t>
            </a:r>
            <a:endParaRPr sz="13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it" sz="1400">
                <a:solidFill>
                  <a:schemeClr val="dk1"/>
                </a:solidFill>
              </a:rPr>
              <a:t>Moderatore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◆"/>
            </a:pPr>
            <a:r>
              <a:rPr lang="it" sz="1400">
                <a:solidFill>
                  <a:schemeClr val="dk1"/>
                </a:solidFill>
              </a:rPr>
              <a:t>Un tipo di utente il quale è proprietario di una community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◆"/>
            </a:pPr>
            <a:r>
              <a:rPr lang="it" sz="1400">
                <a:solidFill>
                  <a:schemeClr val="dk1"/>
                </a:solidFill>
              </a:rPr>
              <a:t>Esso è Moderatore solo nel momento in cui agisce sulla propria community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it" sz="1400">
                <a:solidFill>
                  <a:schemeClr val="dk1"/>
                </a:solidFill>
              </a:rPr>
              <a:t>Amministratore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◆"/>
            </a:pPr>
            <a:r>
              <a:rPr lang="it" sz="1400">
                <a:solidFill>
                  <a:schemeClr val="dk1"/>
                </a:solidFill>
              </a:rPr>
              <a:t>“Utente” speciale che avrà la possibilità di visualizzare in maniera chiara gli utenti e i posti creati e/o segnalati, prendendo provvedimenti dove necessario.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24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62"/>
          <p:cNvSpPr txBox="1"/>
          <p:nvPr/>
        </p:nvSpPr>
        <p:spPr>
          <a:xfrm>
            <a:off x="606850" y="488450"/>
            <a:ext cx="8052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5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FINE PRESENTAZIONE</a:t>
            </a:r>
            <a:endParaRPr sz="5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idx="1" type="subTitle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chemeClr val="dk1"/>
                </a:solidFill>
              </a:rPr>
              <a:t>Questo è Giacomo.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800"/>
              <a:t>Giacomo, avido lettore, è sempre stato interessato a cercare un modo per potersi relazionare con altri lettori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800"/>
              <a:t>Giovanni, un suo amico, gli consiglia BookWorm, un sito che potrebbe fare proprio al caso suo.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4" name="Google Shape;104;p18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Storia a scopo puramente illustrativo</a:t>
            </a:r>
            <a:endParaRPr i="1"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6900" y="152400"/>
            <a:ext cx="3848375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2191" y="152400"/>
            <a:ext cx="3599605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393894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t" sz="2400">
                <a:solidFill>
                  <a:schemeClr val="dk2"/>
                </a:solidFill>
              </a:rPr>
              <a:t>Il problema nasce perché oggigiorno nel mondo le persone vogliono restare in comunicazione tra di loro anche a chilometri di distanza, e tra nazionalità diverse. </a:t>
            </a:r>
            <a:endParaRPr b="0" sz="2400">
              <a:solidFill>
                <a:schemeClr val="dk2"/>
              </a:solidFill>
            </a:endParaRPr>
          </a:p>
        </p:txBody>
      </p:sp>
      <p:pic>
        <p:nvPicPr>
          <p:cNvPr id="118" name="Google Shape;118;p20"/>
          <p:cNvPicPr preferRelativeResize="0"/>
          <p:nvPr/>
        </p:nvPicPr>
        <p:blipFill rotWithShape="1">
          <a:blip r:embed="rId3">
            <a:alphaModFix/>
          </a:blip>
          <a:srcRect b="0" l="0" r="39660" t="0"/>
          <a:stretch/>
        </p:blipFill>
        <p:spPr>
          <a:xfrm>
            <a:off x="4488725" y="0"/>
            <a:ext cx="465527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ta appiccicata alla diapositiva con un pezzetto di nastro adesivo" id="124" name="Google Shape;124;p21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2. </a:t>
            </a:r>
            <a:r>
              <a:rPr b="1" lang="it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Esempi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6" name="Google Shape;126;p21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100">
                <a:latin typeface="Raleway"/>
                <a:ea typeface="Raleway"/>
                <a:cs typeface="Raleway"/>
                <a:sym typeface="Raleway"/>
              </a:rPr>
              <a:t>Uno dei migliori modi per comunicare è tramite Community e Post di vario tipo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it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Community</a:t>
            </a:r>
            <a:br>
              <a:rPr lang="it" sz="1200">
                <a:latin typeface="Raleway"/>
                <a:ea typeface="Raleway"/>
                <a:cs typeface="Raleway"/>
                <a:sym typeface="Raleway"/>
              </a:rPr>
            </a:br>
            <a:r>
              <a:rPr lang="it" sz="1100">
                <a:latin typeface="Raleway"/>
                <a:ea typeface="Raleway"/>
                <a:cs typeface="Raleway"/>
                <a:sym typeface="Raleway"/>
              </a:rPr>
              <a:t>si intende un insieme di utenti di internet interessati al medesimo argomento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it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Post</a:t>
            </a:r>
            <a:br>
              <a:rPr lang="it" sz="1400">
                <a:latin typeface="Raleway"/>
                <a:ea typeface="Raleway"/>
                <a:cs typeface="Raleway"/>
                <a:sym typeface="Raleway"/>
              </a:rPr>
            </a:br>
            <a:r>
              <a:rPr lang="it" sz="1100">
                <a:latin typeface="Raleway"/>
                <a:ea typeface="Raleway"/>
                <a:cs typeface="Raleway"/>
                <a:sym typeface="Raleway"/>
              </a:rPr>
              <a:t>Un post è un messaggio testuale, con funzione di opinione o commento o intervento, inviato in uno spazio comune sul Web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